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 Black"/>
      <p:bold r:id="rId29"/>
      <p:boldItalic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jAQfCDmfUGCQ0TaDKovpy/DIg1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RobotoBlack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3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3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34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33.png"/><Relationship Id="rId7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0"/>
            <a:ext cx="6732587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0" y="1600200"/>
            <a:ext cx="6227762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23850" y="1779587"/>
            <a:ext cx="59039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Roboto Black"/>
              <a:buNone/>
            </a:pPr>
            <a:r>
              <a:rPr b="1" i="0" lang="en-US" sz="3200" u="none" cap="none" strike="noStrike">
                <a:solidFill>
                  <a:srgbClr val="E46C0A"/>
                </a:solidFill>
                <a:latin typeface="Roboto Black"/>
                <a:ea typeface="Roboto Black"/>
                <a:cs typeface="Roboto Black"/>
                <a:sym typeface="Roboto Black"/>
              </a:rPr>
              <a:t>REGULAMENTO 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Roboto Black"/>
              <a:buNone/>
            </a:pPr>
            <a:r>
              <a:rPr b="1" i="0" lang="en-US" sz="3200" u="none" cap="none" strike="noStrike">
                <a:solidFill>
                  <a:srgbClr val="E46C0A"/>
                </a:solidFill>
                <a:latin typeface="Roboto Black"/>
                <a:ea typeface="Roboto Black"/>
                <a:cs typeface="Roboto Black"/>
                <a:sym typeface="Roboto Black"/>
              </a:rPr>
              <a:t>ATIVIDADES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Roboto Black"/>
              <a:buNone/>
            </a:pPr>
            <a:r>
              <a:rPr b="1" i="0" lang="en-US" sz="3200" u="none" cap="none" strike="noStrike">
                <a:solidFill>
                  <a:srgbClr val="E46C0A"/>
                </a:solidFill>
                <a:latin typeface="Roboto Black"/>
                <a:ea typeface="Roboto Black"/>
                <a:cs typeface="Roboto Black"/>
                <a:sym typeface="Roboto Black"/>
              </a:rPr>
              <a:t>COMPLEMENTARES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confused-young-pretty-student-girl-wearing-back-bag-holding-book-putting-hand-head-looking-side-isolated-orange-with-copy-space.jpg" id="91" name="Google Shape;91;p1"/>
          <p:cNvPicPr preferRelativeResize="0"/>
          <p:nvPr/>
        </p:nvPicPr>
        <p:blipFill rotWithShape="1">
          <a:blip r:embed="rId3">
            <a:alphaModFix/>
          </a:blip>
          <a:srcRect b="4122" l="38159" r="5842" t="8031"/>
          <a:stretch/>
        </p:blipFill>
        <p:spPr>
          <a:xfrm>
            <a:off x="4854575" y="549275"/>
            <a:ext cx="3657600" cy="40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42900" y="3683000"/>
            <a:ext cx="46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Dúvidas? Vem com a gente.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GERAL\Logos\logos com borda\Logo_com borda_-03.png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5" y="261937"/>
            <a:ext cx="3084512" cy="116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10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10"/>
          <p:cNvSpPr txBox="1"/>
          <p:nvPr/>
        </p:nvSpPr>
        <p:spPr>
          <a:xfrm>
            <a:off x="-36512" y="4651375"/>
            <a:ext cx="7921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FE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5DCEFE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Regulamento.png"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-165100"/>
            <a:ext cx="6788150" cy="523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2484437" y="339725"/>
            <a:ext cx="4103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rgbClr val="FF5050"/>
                </a:solidFill>
                <a:latin typeface="Roboto"/>
                <a:ea typeface="Roboto"/>
                <a:cs typeface="Roboto"/>
                <a:sym typeface="Roboto"/>
              </a:rPr>
              <a:t>Flexibilidade curricular dos cursos de graduação mediante à adoção de estratégias acadêmicas e de atividades didáticas que despertem no estudante a necessidade de interação com outras áreas do saber e, de modo especial, com o mundo do trabalho e da cultura, desde o início do curso.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3203575" y="1852612"/>
            <a:ext cx="410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Estímulo ao desenvolvimento do espírito científico, do pensamento reflexivo do estudante e à criação cultural, mediante incentivo à permanente e contextualizada atualização profissional.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2484437" y="3508375"/>
            <a:ext cx="424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AFB3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rgbClr val="0DAFB3"/>
                </a:solidFill>
                <a:latin typeface="Roboto"/>
                <a:ea typeface="Roboto"/>
                <a:cs typeface="Roboto"/>
                <a:sym typeface="Roboto"/>
              </a:rPr>
              <a:t>Promoção à participação dos estudantes nas atividades de extensão visando à difusão das conquistas e benefícios resultantes da criação cultural e da pesquisa científica e tecnológica, incentivando-os a estabelecer com a comunidade uma relação de reciprocidade.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11"/>
          <p:cNvCxnSpPr/>
          <p:nvPr/>
        </p:nvCxnSpPr>
        <p:spPr>
          <a:xfrm>
            <a:off x="2616200" y="3960812"/>
            <a:ext cx="7500937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1"/>
          <p:cNvSpPr txBox="1"/>
          <p:nvPr/>
        </p:nvSpPr>
        <p:spPr>
          <a:xfrm>
            <a:off x="250825" y="268287"/>
            <a:ext cx="2017712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IMPORTANTE: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Roboto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Além dos princípios e  diretrizes,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Roboto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deve-se observar: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Regulamento-22.png"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3814762"/>
            <a:ext cx="77231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Regulamento-23.png"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5850" y="2844800"/>
            <a:ext cx="7723187" cy="1598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Regulamento-24.png" id="227" name="Google Shape;22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5850" y="1924050"/>
            <a:ext cx="7723187" cy="206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Regulamento-20.png" id="228" name="Google Shape;22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87600" y="50800"/>
            <a:ext cx="7724775" cy="3001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Regulamento-21.png" id="229" name="Google Shape;22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87600" y="979487"/>
            <a:ext cx="7723187" cy="25288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1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11"/>
          <p:cNvSpPr txBox="1"/>
          <p:nvPr/>
        </p:nvSpPr>
        <p:spPr>
          <a:xfrm>
            <a:off x="-36512" y="4651375"/>
            <a:ext cx="7921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FE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5DCEFE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3276600" y="57150"/>
            <a:ext cx="504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estratégias para a realização das atividades de caráter acadêmico, científico e cultural, desde o primeiro período do curso, que constem dos Projetos Pedagógicos dos Cursos de Graduação;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3281362" y="1058862"/>
            <a:ext cx="50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cumprimento da carga horária das AC, de acordo com as Diretrizes Curriculares do Curso previstas no Projeto Pedagógico;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3276600" y="1995487"/>
            <a:ext cx="50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programa de integração do estudante à Instituição deve prever as atividades a serem por ele desenvolvidas durante o curso, incluídas aí as Atividades Complementares;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3281362" y="2844800"/>
            <a:ext cx="504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supervisão e o controle, deverão ser feitas pela coordenação de Curso, do efetivo cumprimento da atividade, no que tange ao tempo e a pertinência para a formação do estudante, conforme este Regulamento.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3281362" y="3921125"/>
            <a:ext cx="504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rotinas de registro das atividades complementares no histórico escolar do estudante, são tratadas pela Secretaria Acadêmica.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2616200" y="247650"/>
            <a:ext cx="442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2613025" y="1128712"/>
            <a:ext cx="442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2555875" y="2103437"/>
            <a:ext cx="442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2555875" y="3038475"/>
            <a:ext cx="442912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2560637" y="4005262"/>
            <a:ext cx="442912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/>
        </p:nvSpPr>
        <p:spPr>
          <a:xfrm>
            <a:off x="4597400" y="0"/>
            <a:ext cx="4546600" cy="5143500"/>
          </a:xfrm>
          <a:prstGeom prst="rect">
            <a:avLst/>
          </a:prstGeom>
          <a:solidFill>
            <a:srgbClr val="FF9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0" y="3960812"/>
            <a:ext cx="323850" cy="842962"/>
          </a:xfrm>
          <a:prstGeom prst="rect">
            <a:avLst/>
          </a:prstGeom>
          <a:solidFill>
            <a:srgbClr val="CD7E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 rot="-5400000">
            <a:off x="-1051718" y="1886743"/>
            <a:ext cx="452755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65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rgbClr val="FF9265"/>
                </a:solidFill>
                <a:latin typeface="Roboto"/>
                <a:ea typeface="Roboto"/>
                <a:cs typeface="Roboto"/>
                <a:sym typeface="Roboto"/>
              </a:rPr>
              <a:t>DO CONTROLE,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65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rgbClr val="FF9265"/>
                </a:solidFill>
                <a:latin typeface="Roboto"/>
                <a:ea typeface="Roboto"/>
                <a:cs typeface="Roboto"/>
                <a:sym typeface="Roboto"/>
              </a:rPr>
              <a:t>VALIDAÇÃO E REGISTRO ACADÊMICO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6300787" y="3243262"/>
            <a:ext cx="243998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 harmonia com os princípios e diretrizes acima definidos, serão consideradas, para fins de controle, validação e registro acadêmico, as seguintes atividades: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studying-online-concept-serious-young-woman-being-busy-with-remote-freelance-project-sits-comfortable-sofa-writes-notes-holds-textbook.jpg" id="250" name="Google Shape;250;p12"/>
          <p:cNvPicPr preferRelativeResize="0"/>
          <p:nvPr/>
        </p:nvPicPr>
        <p:blipFill rotWithShape="1">
          <a:blip r:embed="rId3">
            <a:alphaModFix/>
          </a:blip>
          <a:srcRect b="11333" l="26132" r="28376" t="0"/>
          <a:stretch/>
        </p:blipFill>
        <p:spPr>
          <a:xfrm>
            <a:off x="2484437" y="315912"/>
            <a:ext cx="3509962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4597400" y="0"/>
            <a:ext cx="4546600" cy="5143500"/>
          </a:xfrm>
          <a:prstGeom prst="rect">
            <a:avLst/>
          </a:prstGeom>
          <a:solidFill>
            <a:srgbClr val="FF9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13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7" name="Google Shape;257;p13"/>
          <p:cNvSpPr txBox="1"/>
          <p:nvPr/>
        </p:nvSpPr>
        <p:spPr>
          <a:xfrm>
            <a:off x="-36512" y="4651375"/>
            <a:ext cx="7921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65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FF9265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250825" y="268287"/>
            <a:ext cx="4033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Disciplina que não integre a matriz curricular, cursada na Instituição ou em outra Instituição de ensino superior; </a:t>
            </a:r>
            <a:endParaRPr b="1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250825" y="987425"/>
            <a:ext cx="40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Monitoria institucional;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271462" y="1347787"/>
            <a:ext cx="40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Minicursos cuja temática e pertinência contribuam para a melhor formação profissional do acadêmico;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250825" y="3363912"/>
            <a:ext cx="4033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Trabalhos orientados por docente das respectivas áreas de formação e apresentados em eventos científicos, que não representem projetos curriculares universitários;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250825" y="1924050"/>
            <a:ext cx="4033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Participação em eventos científicos (seminários, congressos, simpósios, workshops, mesas-redondas, oficinas, webinários, mostras e outras atividades pertinentes) promovidos pela Instituição ou por outras instituições de ensino superior, conselhos e órgãos de classe, sociedades, organizações e similares;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323850" y="4238625"/>
            <a:ext cx="40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Participação efetiva em atividades de extensão e comunitárias da Instituição ou de outras Instituições, como as Ligas;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4787900" y="268287"/>
            <a:ext cx="40322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Extensão e ação comunitária (participação em: programas e eventos internos e externos; campanhas comunitárias; programas de intercâmbio nacional ou internacional no período de férias);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4787900" y="1300162"/>
            <a:ext cx="4032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Prestação de serviços como extensão à comunidade, sobretudo à população carente, com questões ligadas à cidadania, família, saúde, educação, moradia, meio ambiente, dentre outras, experimentando a função social do conhecimento produzido;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795837" y="3419475"/>
            <a:ext cx="4032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Participação na prática da iniciação científica que se dará como atividade investigativa, realizada no âmbito de projetos de pesquisa, sob supervisão de professor qualificado, visando ao aprendizado de métodos e técnicas científicas e ao desenvolvimento da mentalidade científica e da criatividade;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4787900" y="2532062"/>
            <a:ext cx="403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Representação estudantil nos Colegiados da Instituição (Diretório Central dos Estudantes; Centro Acadêmico do Curso, Ligas Acadêmicas, Núcleo Acadêmico Estruturante -NAE)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4597400" y="0"/>
            <a:ext cx="4546600" cy="5143500"/>
          </a:xfrm>
          <a:prstGeom prst="rect">
            <a:avLst/>
          </a:prstGeom>
          <a:solidFill>
            <a:srgbClr val="FF9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14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14"/>
          <p:cNvSpPr txBox="1"/>
          <p:nvPr/>
        </p:nvSpPr>
        <p:spPr>
          <a:xfrm>
            <a:off x="-36512" y="4651375"/>
            <a:ext cx="7921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65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FF9265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250825" y="268287"/>
            <a:ext cx="4033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Participação e realização de pesquisas teóricas e/ou empíricas, de modo a visualizar os fenômenos nas projeções sociais e reais, não simplesmente interagindo mas construindo-as, desde que não estejam inseridas nas atividades curriculares;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107950" y="1308100"/>
            <a:ext cx="403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Participação efetiva em grupos de estudos ou em pesquisa, com frequência registrada e orientação docente, desde que não estejam inseridas nas atividades curriculares;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219075" y="3363912"/>
            <a:ext cx="403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Participação em projetos desenvolvidos pela IES (Estágios Remunerados, Intercâmbio, Elaboração de Material Didático); Estágio não obrigatório, desde que cadastrado no órgão competente da 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250825" y="2139950"/>
            <a:ext cx="4033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Trabalhos publicados em periódicos científicos impressos, eletrônicos, ou em anais de congresso; produção individual ou coletiva de livros, artigos didáticos ou científicos, capítulos de livros, softwares, vídeos e filmes, desde que não estejam inseridas nas atividades curriculares;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219075" y="4267200"/>
            <a:ext cx="403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Trabalho voluntário, em Instituições como hospitais, ONGs, clínicas, fundações, asilos, orfanatos, etc;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front-view-woman-wearing-protective-wear-hospital.jpg" id="280" name="Google Shape;280;p14"/>
          <p:cNvPicPr preferRelativeResize="0"/>
          <p:nvPr/>
        </p:nvPicPr>
        <p:blipFill rotWithShape="1">
          <a:blip r:embed="rId3">
            <a:alphaModFix/>
          </a:blip>
          <a:srcRect b="0" l="6199" r="12406" t="0"/>
          <a:stretch/>
        </p:blipFill>
        <p:spPr>
          <a:xfrm>
            <a:off x="4597400" y="1416050"/>
            <a:ext cx="45466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/>
          <p:nvPr/>
        </p:nvSpPr>
        <p:spPr>
          <a:xfrm>
            <a:off x="4597400" y="0"/>
            <a:ext cx="4546600" cy="5143500"/>
          </a:xfrm>
          <a:prstGeom prst="rect">
            <a:avLst/>
          </a:prstGeom>
          <a:solidFill>
            <a:srgbClr val="CD7E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0" y="3960812"/>
            <a:ext cx="323850" cy="842962"/>
          </a:xfrm>
          <a:prstGeom prst="rect">
            <a:avLst/>
          </a:prstGeom>
          <a:solidFill>
            <a:srgbClr val="FF9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 rot="-5400000">
            <a:off x="-1363662" y="1289050"/>
            <a:ext cx="53546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CD7E77"/>
                </a:solidFill>
                <a:latin typeface="Roboto"/>
                <a:ea typeface="Roboto"/>
                <a:cs typeface="Roboto"/>
                <a:sym typeface="Roboto"/>
              </a:rPr>
              <a:t>DA COMPETÊNCIA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CD7E77"/>
                </a:solidFill>
                <a:latin typeface="Roboto"/>
                <a:ea typeface="Roboto"/>
                <a:cs typeface="Roboto"/>
                <a:sym typeface="Roboto"/>
              </a:rPr>
              <a:t>DO COORDENADOR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CD7E77"/>
                </a:solidFill>
                <a:latin typeface="Roboto"/>
                <a:ea typeface="Roboto"/>
                <a:cs typeface="Roboto"/>
                <a:sym typeface="Roboto"/>
              </a:rPr>
              <a:t>DE CURSO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6156325" y="2263775"/>
            <a:ext cx="2584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Atividades não previstas no item anterior poderão ser registradas como Atividades Complementares desde que aprovadas pelo Colegiado do Curso e/ou NDE, considerando os critérios estabelecidos no presente Regulamento.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HC\Metas Internacionais\colleagues-working-together-financial-report-using-modern-gadget.jpg" id="289" name="Google Shape;289;p15"/>
          <p:cNvPicPr preferRelativeResize="0"/>
          <p:nvPr/>
        </p:nvPicPr>
        <p:blipFill rotWithShape="1">
          <a:blip r:embed="rId3">
            <a:alphaModFix/>
          </a:blip>
          <a:srcRect b="0" l="22352" r="26639" t="0"/>
          <a:stretch/>
        </p:blipFill>
        <p:spPr>
          <a:xfrm>
            <a:off x="2484437" y="242887"/>
            <a:ext cx="3509962" cy="45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16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5" name="Google Shape;295;p16"/>
          <p:cNvSpPr txBox="1"/>
          <p:nvPr/>
        </p:nvSpPr>
        <p:spPr>
          <a:xfrm>
            <a:off x="-36512" y="4651375"/>
            <a:ext cx="7921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CD7E77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linear-flat-circular-diagram-infographic\5510880-03.png" id="296" name="Google Shape;2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75" y="728650"/>
            <a:ext cx="423862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linear-flat-circular-diagram-infographic\5510880-02.png" id="297" name="Google Shape;2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7975" y="1657350"/>
            <a:ext cx="4189412" cy="1293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linear-flat-circular-diagram-infographic\5510880-03.png" id="298" name="Google Shape;29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2500" y="2565400"/>
            <a:ext cx="5026725" cy="165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linear-flat-circular-diagram-infographic\5510880-02.png" id="299" name="Google Shape;29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4700" y="3948112"/>
            <a:ext cx="32893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/>
        </p:nvSpPr>
        <p:spPr>
          <a:xfrm>
            <a:off x="5352525" y="867387"/>
            <a:ext cx="3095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CD7E77"/>
                </a:solidFill>
                <a:latin typeface="Arial"/>
                <a:ea typeface="Arial"/>
                <a:cs typeface="Arial"/>
                <a:sym typeface="Arial"/>
              </a:rPr>
              <a:t>Atenção!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360375" y="295800"/>
            <a:ext cx="860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1800"/>
              <a:buFont typeface="Roboto"/>
              <a:buNone/>
            </a:pPr>
            <a:r>
              <a:rPr b="1" i="0" lang="en-US" sz="1600" u="none" cap="none" strike="noStrike">
                <a:solidFill>
                  <a:srgbClr val="CD7E77"/>
                </a:solidFill>
                <a:latin typeface="Roboto"/>
                <a:ea typeface="Roboto"/>
                <a:cs typeface="Roboto"/>
                <a:sym typeface="Roboto"/>
              </a:rPr>
              <a:t>Deverão compor o sistema de registro e controle das atividades os seguintes documentos: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D7E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1484300" y="1066800"/>
            <a:ext cx="302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Relatório descritivo das Atividades Complementares (formulário próprio) disponível no site ou coordenação de curso;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2695575" y="1981200"/>
            <a:ext cx="292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Certificado de participação em atividades acadêmico-científico-culturais ou Relatório de Atividades realizadas deve ser providenciado pelo estudante;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4994275" y="3073400"/>
            <a:ext cx="347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Requerimento expresso e fundamentado quando houver discordância por parte do estudante quanto à avaliação do Coordenador, para a validação ou não da atividade complementar apresentada; vide sistema virtual class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6804025" y="4148137"/>
            <a:ext cx="21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Registro do Banco de Horas.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763587" y="1089025"/>
            <a:ext cx="36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1982787" y="1965325"/>
            <a:ext cx="36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3995737" y="3160712"/>
            <a:ext cx="36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3200"/>
              <a:buFont typeface="Roboto"/>
              <a:buNone/>
            </a:pPr>
            <a:r>
              <a:rPr b="1" i="0" lang="en-US" sz="32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6084887" y="4087812"/>
            <a:ext cx="35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Funorte\Interno\Manual das Atividades Acadêmicas Científicas e  Culturais\indoor-shot-happy-student-male-with-curly-hair-dressed-casually-sitting-cafeteria-working-with-modern-technologies-while-studying-look.jpg" id="315" name="Google Shape;315;p17"/>
          <p:cNvPicPr preferRelativeResize="0"/>
          <p:nvPr/>
        </p:nvPicPr>
        <p:blipFill rotWithShape="1">
          <a:blip r:embed="rId3">
            <a:alphaModFix/>
          </a:blip>
          <a:srcRect b="0" l="12242" r="21586" t="0"/>
          <a:stretch/>
        </p:blipFill>
        <p:spPr>
          <a:xfrm>
            <a:off x="0" y="-88900"/>
            <a:ext cx="4478337" cy="45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/>
          <p:nvPr/>
        </p:nvSpPr>
        <p:spPr>
          <a:xfrm>
            <a:off x="0" y="3579812"/>
            <a:ext cx="1619250" cy="842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17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17"/>
          <p:cNvSpPr txBox="1"/>
          <p:nvPr/>
        </p:nvSpPr>
        <p:spPr>
          <a:xfrm>
            <a:off x="107950" y="4651375"/>
            <a:ext cx="5032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3479800" y="1009650"/>
            <a:ext cx="535305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3200"/>
              <a:buFont typeface="Roboto"/>
              <a:buNone/>
            </a:pPr>
            <a:r>
              <a:rPr b="1" i="0" lang="en-US" sz="32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PONTUAÇÃO DAS ATIVIDADES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5500687" y="2500312"/>
            <a:ext cx="3240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As AC, com pontuação convertida em carga horária,  estão dividas em 05 categorias. O quadro a seguir demonstra o limite máximo de carga horária para cada uma das CATEGORIAS:</a:t>
            </a:r>
            <a:endParaRPr b="1" i="0" sz="1400" u="none" cap="none" strike="noStrike">
              <a:solidFill>
                <a:srgbClr val="0B71C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1400"/>
              <a:buFont typeface="Roboto"/>
              <a:buNone/>
            </a:pPr>
            <a:r>
              <a:t/>
            </a:r>
            <a:endParaRPr b="1" i="0" sz="1400" u="none" cap="none" strike="noStrike">
              <a:solidFill>
                <a:srgbClr val="0B71C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Mas antes, não se esqueça:</a:t>
            </a:r>
            <a:endParaRPr b="1" i="0" sz="1400" u="none" cap="none" strike="noStrike">
              <a:solidFill>
                <a:srgbClr val="0B71C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2627312" y="1587"/>
            <a:ext cx="1851025" cy="12747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Funorte\Interno\Manual das Atividades Acadêmicas Científicas e  Culturais\portrait-pensive-young-girl-making-notes.jpg" id="326" name="Google Shape;326;p18"/>
          <p:cNvPicPr preferRelativeResize="0"/>
          <p:nvPr/>
        </p:nvPicPr>
        <p:blipFill rotWithShape="1">
          <a:blip r:embed="rId3">
            <a:alphaModFix/>
          </a:blip>
          <a:srcRect b="0" l="12948" r="21319" t="0"/>
          <a:stretch/>
        </p:blipFill>
        <p:spPr>
          <a:xfrm>
            <a:off x="4722812" y="0"/>
            <a:ext cx="4421187" cy="448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7308850" y="3640137"/>
            <a:ext cx="1835150" cy="844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8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9" name="Google Shape;329;p18"/>
          <p:cNvSpPr txBox="1"/>
          <p:nvPr/>
        </p:nvSpPr>
        <p:spPr>
          <a:xfrm>
            <a:off x="0" y="4651375"/>
            <a:ext cx="7207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330200" y="339725"/>
            <a:ext cx="4392612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0B71C5"/>
                </a:solidFill>
                <a:latin typeface="Calibri"/>
                <a:ea typeface="Calibri"/>
                <a:cs typeface="Calibri"/>
                <a:sym typeface="Calibri"/>
              </a:rPr>
              <a:t>DOS REQUISITOS FORMAIS PARA VALIDAÇÃO DAS ATIVIDADES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4722812" y="1587"/>
            <a:ext cx="1649412" cy="12747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 txBox="1"/>
          <p:nvPr/>
        </p:nvSpPr>
        <p:spPr>
          <a:xfrm>
            <a:off x="247650" y="2012950"/>
            <a:ext cx="3960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A cada evento que o aluno participar  deverá apresentar  junto à Central de Relacionamento, o certificado original e cópia do mesmo, cuja cópia será encaminhada à coordenação de curso, responsável pela validação e arquivo da cópia do certificado, em parceria com a Secretaria Acadêmica. A carga horária atribuída a cada atividade estará registrada a seguir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Google Shape;337;p19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8" name="Google Shape;338;p19"/>
          <p:cNvSpPr txBox="1"/>
          <p:nvPr/>
        </p:nvSpPr>
        <p:spPr>
          <a:xfrm>
            <a:off x="0" y="4651375"/>
            <a:ext cx="7207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330200" y="712787"/>
            <a:ext cx="3960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Participando de Atividades Complementares o estudante enriquece seu processo de ensino e aprendizagem. Especificamente, devem possibilitar o transcender aos limites das disciplinas que compõem a matriz curricular do curso de graduação.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4597400" y="0"/>
            <a:ext cx="4546600" cy="5143500"/>
          </a:xfrm>
          <a:prstGeom prst="rect">
            <a:avLst/>
          </a:prstGeom>
          <a:solidFill>
            <a:srgbClr val="0B71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317500" y="2465387"/>
            <a:ext cx="3960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1C5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B71C5"/>
                </a:solidFill>
                <a:latin typeface="Roboto"/>
                <a:ea typeface="Roboto"/>
                <a:cs typeface="Roboto"/>
                <a:sym typeface="Roboto"/>
              </a:rPr>
              <a:t>Devem estimular ou possibilitar a prática de estudos independentes, transversais, opcionais, de interdisciplinaridade, de permanente e contextualizada atualização profissional específica, sobretudo nas relações com o mundo do trabalho, estabelecidas ao longo do curso.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female-student-with-books-paperworks.jpg" id="342" name="Google Shape;342;p19"/>
          <p:cNvPicPr preferRelativeResize="0"/>
          <p:nvPr/>
        </p:nvPicPr>
        <p:blipFill rotWithShape="1">
          <a:blip r:embed="rId3">
            <a:alphaModFix/>
          </a:blip>
          <a:srcRect b="0" l="18724" r="23663" t="5431"/>
          <a:stretch/>
        </p:blipFill>
        <p:spPr>
          <a:xfrm>
            <a:off x="4932362" y="484187"/>
            <a:ext cx="3927475" cy="429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6443662" y="2859087"/>
            <a:ext cx="2700337" cy="2284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2"/>
          <p:cNvCxnSpPr/>
          <p:nvPr/>
        </p:nvCxnSpPr>
        <p:spPr>
          <a:xfrm>
            <a:off x="539750" y="4845050"/>
            <a:ext cx="6048375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2"/>
          <p:cNvSpPr txBox="1"/>
          <p:nvPr/>
        </p:nvSpPr>
        <p:spPr>
          <a:xfrm>
            <a:off x="179387" y="4651375"/>
            <a:ext cx="288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42912" y="360362"/>
            <a:ext cx="35274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Roboto"/>
              <a:buNone/>
            </a:pPr>
            <a:r>
              <a:rPr b="1" i="0" lang="en-US" sz="3200" u="none" cap="none" strike="noStrike">
                <a:solidFill>
                  <a:srgbClr val="E46C0A"/>
                </a:solidFill>
                <a:latin typeface="Roboto"/>
                <a:ea typeface="Roboto"/>
                <a:cs typeface="Roboto"/>
                <a:sym typeface="Roboto"/>
              </a:rPr>
              <a:t>SUMÁRIO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68312" y="944562"/>
            <a:ext cx="3959225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Considerações Iniciais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Da Natureza e Objetivos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Das Diretrizes e Princípios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4. Do Controle, Validação e Registro Acadêmico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5. Da Competência do Coordenador de Curso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6. Da Pontuação das Atividades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7. Dos Requisitos Formais Para Validação das Atividades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8. Das Normas Disciplinares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572000" y="947737"/>
            <a:ext cx="576262" cy="338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Soebras- Arquivos\JESS\2021\HC\Metas Internacionais\woman-working-office.jpg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0"/>
            <a:ext cx="432117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6732587" y="3305175"/>
            <a:ext cx="2087562" cy="187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Educação, qualquer que seja ela, é sempre uma teoria do conhecimento posta em prática.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Paulo Freire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486525" y="3148012"/>
            <a:ext cx="4921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 rot="10800000">
            <a:off x="8459787" y="3676650"/>
            <a:ext cx="49371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Funorte\Interno\Manual das Atividades Acadêmicas Científicas e  Culturais\Tabela-1.png" id="347" name="Google Shape;3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437" y="-9525"/>
            <a:ext cx="9323387" cy="52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Funorte\Interno\Manual das Atividades Acadêmicas Científicas e  Culturais\Tabela-2.png" id="352" name="Google Shape;3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0" y="-69850"/>
            <a:ext cx="9432925" cy="53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Funorte\Interno\Manual das Atividades Acadêmicas Científicas e  Culturais\Tabela-3.png" id="357" name="Google Shape;3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9225" y="-188912"/>
            <a:ext cx="9480550" cy="533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2" name="Google Shape;362;p24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24"/>
          <p:cNvSpPr txBox="1"/>
          <p:nvPr/>
        </p:nvSpPr>
        <p:spPr>
          <a:xfrm>
            <a:off x="-36512" y="4651375"/>
            <a:ext cx="7207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125" y="0"/>
            <a:ext cx="9144000" cy="5143500"/>
          </a:xfrm>
          <a:prstGeom prst="rect">
            <a:avLst/>
          </a:prstGeom>
          <a:solidFill>
            <a:srgbClr val="0B71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799275" y="1203325"/>
            <a:ext cx="80448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b="1" i="0" lang="en-US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LIGA!</a:t>
            </a:r>
            <a:endParaRPr b="1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Não deixe para realizar suas atividades no final do curso.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Durante toda a sua trajetória, você tem muito o que aprender além das atividades regulares da faculdade.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Vem com a gente!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HC\Metas Internacionais\brunette-woman-typing-email-laptop-computer-while-sitting-home-selective-focus-hand.jpg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20649" r="12767" t="2442"/>
          <a:stretch/>
        </p:blipFill>
        <p:spPr>
          <a:xfrm>
            <a:off x="0" y="0"/>
            <a:ext cx="45212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0" y="3579812"/>
            <a:ext cx="1835150" cy="842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3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3"/>
          <p:cNvSpPr txBox="1"/>
          <p:nvPr/>
        </p:nvSpPr>
        <p:spPr>
          <a:xfrm>
            <a:off x="179387" y="4651375"/>
            <a:ext cx="288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3479800" y="1438275"/>
            <a:ext cx="535305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Roboto"/>
              <a:buNone/>
            </a:pPr>
            <a:r>
              <a:rPr b="1" i="0" lang="en-US" sz="3200" u="none" cap="none" strike="noStrike">
                <a:solidFill>
                  <a:srgbClr val="E46C0A"/>
                </a:solidFill>
                <a:latin typeface="Roboto"/>
                <a:ea typeface="Roboto"/>
                <a:cs typeface="Roboto"/>
                <a:sym typeface="Roboto"/>
              </a:rPr>
              <a:t>CONSIDERAÇÕES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Roboto"/>
              <a:buNone/>
            </a:pPr>
            <a:r>
              <a:rPr b="1" i="0" lang="en-US" sz="3200" u="none" cap="none" strike="noStrike">
                <a:solidFill>
                  <a:srgbClr val="E46C0A"/>
                </a:solidFill>
                <a:latin typeface="Roboto"/>
                <a:ea typeface="Roboto"/>
                <a:cs typeface="Roboto"/>
                <a:sym typeface="Roboto"/>
              </a:rPr>
              <a:t>INICIAIS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5500687" y="2867025"/>
            <a:ext cx="3240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De acordo com o que estabelece as Diretrizes Curriculares Nacionais (DCNs) para os cursos de  Graduação ofertados,  o presente regulamento apresenta o processo de  validação das atividades complementares previstas nas matrizes curriculares.</a:t>
            </a:r>
            <a:endParaRPr b="1" i="0" sz="14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124075" y="1587"/>
            <a:ext cx="2354262" cy="12747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4673600" y="0"/>
            <a:ext cx="4546500" cy="5143500"/>
          </a:xfrm>
          <a:prstGeom prst="rect">
            <a:avLst/>
          </a:prstGeom>
          <a:solidFill>
            <a:srgbClr val="00AF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0" y="3960812"/>
            <a:ext cx="323850" cy="842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 rot="-5400000">
            <a:off x="-1381918" y="1431131"/>
            <a:ext cx="5353050" cy="144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4400"/>
              <a:buFont typeface="Roboto"/>
              <a:buNone/>
            </a:pPr>
            <a:r>
              <a:rPr b="1" i="0" lang="en-US" sz="44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DA NATUREZA E OBJETIVOS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236198" y="1861975"/>
            <a:ext cx="2751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Atividades Complementares, doravante chamadas AC, componentes curriculares obrigatórios dos Cursos de Graduação, caracterizam-se por oferecer ao discente possibilidades de ampliação e diversificação do seu trajeto formativo do ponto de vista curricular, científico e cultural.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Para você colar grau você precisa cumprí-las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E:\Soebras- Arquivos\JESS\2021\HC\Metas Internacionais\colleagues-working-together-financial-report-using-modern-gadget.jpg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22352" r="26639" t="0"/>
          <a:stretch/>
        </p:blipFill>
        <p:spPr>
          <a:xfrm>
            <a:off x="2484437" y="242887"/>
            <a:ext cx="3509962" cy="45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oebras- Arquivos\JESS\2021\Funorte\Interno\Manual das Atividades Acadêmicas Científicas e  Culturais\Regulamento-14.png"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-20637"/>
            <a:ext cx="3305175" cy="303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5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5"/>
          <p:cNvSpPr txBox="1"/>
          <p:nvPr/>
        </p:nvSpPr>
        <p:spPr>
          <a:xfrm>
            <a:off x="179387" y="4651375"/>
            <a:ext cx="288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323850" y="354012"/>
            <a:ext cx="2519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carga horária das </a:t>
            </a: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 </a:t>
            </a: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 constar da matriz curricular do curso, conforme Diretrizes Curriculares de cada um deles. Elas deverão adequar-se à disponibilidade de horário, de espaços físicos, de recursos humanos e equipamentos.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Regulamento-16.png"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3287" y="1708150"/>
            <a:ext cx="3694112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Regulamento-17.png" id="138" name="Google Shape;1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2" y="1792287"/>
            <a:ext cx="1049337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Regulamento-19.png" id="139" name="Google Shape;13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9975" y="3735387"/>
            <a:ext cx="987425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2389187" y="2281237"/>
            <a:ext cx="3024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AC deverão ser realizadas ao longo dos cursos, devendo a Instituição criar mecanismos e critérios de aproveitamento de conhecimentos e de experiências vivenciadas pelo(a) estudante por meio de estudos e práticas independentes, presenciais e/ou a distância, sob a forma de monitorias,  estágios extracurriculares,  congressos, seminários,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Webinários,  cursos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extensão, enfim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Regulamento-15.png" id="141" name="Google Shape;14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2725" y="-20637"/>
            <a:ext cx="3740150" cy="330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5648325" y="344487"/>
            <a:ext cx="2952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AC são conteúdos de caráter acadêmico, científico e cultural cujo foco principal é o estímulo à prática de estudos independentes, transversais, opcionais e interdisciplinares, de forma a promover, em articulação com as demais atividades acadêmicas, o desenvolvimento intelectual do estudante, seu preparo para o exercício da cidadania e sua qualificação para o trabalho.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Regulamento-18.png" id="143" name="Google Shape;14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45050" y="904875"/>
            <a:ext cx="1176337" cy="1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6"/>
          <p:cNvSpPr txBox="1"/>
          <p:nvPr/>
        </p:nvSpPr>
        <p:spPr>
          <a:xfrm>
            <a:off x="179387" y="4651375"/>
            <a:ext cx="288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1257300" y="1727200"/>
            <a:ext cx="64818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As AC serão validadas academicamente pela Instituição, mesmo se realizadas em situações de aprendizagem para além das ações institucionais, desde que vinculadas ao mundo acadêmico, do trabalho e à prática social.</a:t>
            </a:r>
            <a:endParaRPr b="1" i="0" sz="1800" u="none" cap="none" strike="noStrike">
              <a:solidFill>
                <a:srgbClr val="00AFF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rgbClr val="00AFF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As AC poderão ser realizadas em três níveis, que correspondem ao tripé do ensino superior.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Calibri"/>
              <a:buNone/>
            </a:pPr>
            <a:br>
              <a:rPr b="0" i="0" lang="en-US" sz="1800" u="none" cap="none" strike="noStrike">
                <a:solidFill>
                  <a:srgbClr val="00AFF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0" y="-23812"/>
            <a:ext cx="7056437" cy="538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2087562" y="233362"/>
            <a:ext cx="7056437" cy="538162"/>
          </a:xfrm>
          <a:prstGeom prst="rect">
            <a:avLst/>
          </a:prstGeom>
          <a:solidFill>
            <a:srgbClr val="00AF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7"/>
          <p:cNvCxnSpPr/>
          <p:nvPr/>
        </p:nvCxnSpPr>
        <p:spPr>
          <a:xfrm>
            <a:off x="539750" y="4845050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7"/>
          <p:cNvSpPr txBox="1"/>
          <p:nvPr/>
        </p:nvSpPr>
        <p:spPr>
          <a:xfrm>
            <a:off x="179387" y="4651375"/>
            <a:ext cx="288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SL.091019.23190.51 [Convertido]-02.png"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184150"/>
            <a:ext cx="8442325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SL.091019.23190.51 [Convertido]-04.png"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3075" y="885825"/>
            <a:ext cx="2187575" cy="330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SL.091019.23190.51 [Convertido]-01.png" id="161" name="Google Shape;1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7762" y="885825"/>
            <a:ext cx="2271712" cy="3300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Soebras- Arquivos\JESS\2021\Funorte\Interno\Manual das Atividades Acadêmicas Científicas e  Culturais\SL.091019.23190.51 [Convertido]-03.png" id="162" name="Google Shape;1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1850" y="1635125"/>
            <a:ext cx="2216150" cy="261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1552575" y="555625"/>
            <a:ext cx="17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FE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5DCEFE"/>
                </a:solidFill>
                <a:latin typeface="Roboto"/>
                <a:ea typeface="Roboto"/>
                <a:cs typeface="Roboto"/>
                <a:sym typeface="Roboto"/>
              </a:rPr>
              <a:t>EXTENSÃO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743325" y="4246562"/>
            <a:ext cx="14049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265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FF9265"/>
                </a:solidFill>
                <a:latin typeface="Roboto"/>
                <a:ea typeface="Roboto"/>
                <a:cs typeface="Roboto"/>
                <a:sym typeface="Roboto"/>
              </a:rPr>
              <a:t>PESQUISA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096000" y="509587"/>
            <a:ext cx="11001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7E77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CD7E77"/>
                </a:solidFill>
                <a:latin typeface="Roboto"/>
                <a:ea typeface="Roboto"/>
                <a:cs typeface="Roboto"/>
                <a:sym typeface="Roboto"/>
              </a:rPr>
              <a:t>ENSINO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7"/>
          <p:cNvGrpSpPr/>
          <p:nvPr/>
        </p:nvGrpSpPr>
        <p:grpSpPr>
          <a:xfrm>
            <a:off x="6227762" y="2236787"/>
            <a:ext cx="865187" cy="622300"/>
            <a:chOff x="1926350" y="995225"/>
            <a:chExt cx="428650" cy="356600"/>
          </a:xfrm>
        </p:grpSpPr>
        <p:sp>
          <p:nvSpPr>
            <p:cNvPr id="167" name="Google Shape;167;p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7"/>
          <p:cNvGrpSpPr/>
          <p:nvPr/>
        </p:nvGrpSpPr>
        <p:grpSpPr>
          <a:xfrm>
            <a:off x="1908175" y="2073275"/>
            <a:ext cx="863600" cy="930275"/>
            <a:chOff x="5970800" y="1619250"/>
            <a:chExt cx="428650" cy="456725"/>
          </a:xfrm>
        </p:grpSpPr>
        <p:sp>
          <p:nvSpPr>
            <p:cNvPr id="172" name="Google Shape;172;p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lnTo>
                    <a:pt x="36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lnTo>
                    <a:pt x="7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7"/>
          <p:cNvGrpSpPr/>
          <p:nvPr/>
        </p:nvGrpSpPr>
        <p:grpSpPr>
          <a:xfrm>
            <a:off x="4037012" y="2139950"/>
            <a:ext cx="822325" cy="839787"/>
            <a:chOff x="3955900" y="2984500"/>
            <a:chExt cx="414000" cy="422525"/>
          </a:xfrm>
        </p:grpSpPr>
        <p:sp>
          <p:nvSpPr>
            <p:cNvPr id="178" name="Google Shape;178;p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lnTo>
                    <a:pt x="4934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8"/>
          <p:cNvCxnSpPr/>
          <p:nvPr/>
        </p:nvCxnSpPr>
        <p:spPr>
          <a:xfrm>
            <a:off x="539750" y="4875212"/>
            <a:ext cx="860425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8"/>
          <p:cNvSpPr txBox="1"/>
          <p:nvPr/>
        </p:nvSpPr>
        <p:spPr>
          <a:xfrm>
            <a:off x="179387" y="4651375"/>
            <a:ext cx="288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INFOGRAFICO.png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379537"/>
            <a:ext cx="7107237" cy="299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1603375" y="1795462"/>
            <a:ext cx="44767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FF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646112" y="3179762"/>
            <a:ext cx="180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600"/>
              <a:buFont typeface="Roboto"/>
              <a:buNone/>
            </a:pPr>
            <a:r>
              <a:rPr b="1" i="0" lang="en-US" sz="16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Fortalecer a autonomia intelectual do estudante;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2894012" y="3179762"/>
            <a:ext cx="6191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FF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2411412" y="1717675"/>
            <a:ext cx="16002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600"/>
              <a:buFont typeface="Roboto"/>
              <a:buNone/>
            </a:pPr>
            <a:r>
              <a:rPr b="1" i="0" lang="en-US" sz="16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Reforçar a articulação entre teoria e prática;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4278312" y="1717675"/>
            <a:ext cx="63817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FF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5651500" y="3155950"/>
            <a:ext cx="655637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FF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7019925" y="1795462"/>
            <a:ext cx="65405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FF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3797300" y="2963862"/>
            <a:ext cx="16002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600"/>
              <a:buFont typeface="Roboto"/>
              <a:buNone/>
            </a:pPr>
            <a:r>
              <a:rPr b="1" i="0" lang="en-US" sz="16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Incentivar a participação discente em atividades de iniciação científica e  extensão;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5180012" y="1306512"/>
            <a:ext cx="15986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Promover o contato do aluno com diferentes realidades, considerando os contextos interno e externo;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6659549" y="3033700"/>
            <a:ext cx="180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600"/>
              <a:buFont typeface="Roboto"/>
              <a:buNone/>
            </a:pPr>
            <a:r>
              <a:rPr b="1" i="0" lang="en-US" sz="16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Estimular o contínuo aperfeiçoamento profissional.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1862137" y="484187"/>
            <a:ext cx="50593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FC"/>
              </a:buClr>
              <a:buSzPts val="1800"/>
              <a:buFont typeface="Roboto"/>
              <a:buNone/>
            </a:pPr>
            <a:r>
              <a:rPr b="1" i="0" lang="en-US" sz="1800" u="none" cap="none" strike="noStrike">
                <a:solidFill>
                  <a:srgbClr val="00AFFC"/>
                </a:solidFill>
                <a:latin typeface="Roboto"/>
                <a:ea typeface="Roboto"/>
                <a:cs typeface="Roboto"/>
                <a:sym typeface="Roboto"/>
              </a:rPr>
              <a:t>São objetivos das atividades complementares: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/>
        </p:nvSpPr>
        <p:spPr>
          <a:xfrm>
            <a:off x="4597400" y="0"/>
            <a:ext cx="4546600" cy="5143500"/>
          </a:xfrm>
          <a:prstGeom prst="rect">
            <a:avLst/>
          </a:prstGeom>
          <a:solidFill>
            <a:srgbClr val="5DC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0" y="3960812"/>
            <a:ext cx="323850" cy="842962"/>
          </a:xfrm>
          <a:prstGeom prst="rect">
            <a:avLst/>
          </a:prstGeom>
          <a:solidFill>
            <a:srgbClr val="00AF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 rot="-5400000">
            <a:off x="-1455737" y="1431925"/>
            <a:ext cx="5354637" cy="144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FE"/>
              </a:buClr>
              <a:buSzPts val="4400"/>
              <a:buFont typeface="Roboto"/>
              <a:buNone/>
            </a:pPr>
            <a:r>
              <a:rPr b="1" i="0" lang="en-US" sz="4400" u="none" cap="none" strike="noStrike">
                <a:solidFill>
                  <a:srgbClr val="5DCEFE"/>
                </a:solidFill>
                <a:latin typeface="Roboto"/>
                <a:ea typeface="Roboto"/>
                <a:cs typeface="Roboto"/>
                <a:sym typeface="Roboto"/>
              </a:rPr>
              <a:t>DAS DIRETRIZES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EFE"/>
              </a:buClr>
              <a:buSzPts val="4400"/>
              <a:buFont typeface="Roboto"/>
              <a:buNone/>
            </a:pPr>
            <a:r>
              <a:rPr b="1" i="0" lang="en-US" sz="4400" u="none" cap="none" strike="noStrike">
                <a:solidFill>
                  <a:srgbClr val="5DCEFE"/>
                </a:solidFill>
                <a:latin typeface="Roboto"/>
                <a:ea typeface="Roboto"/>
                <a:cs typeface="Roboto"/>
                <a:sym typeface="Roboto"/>
              </a:rPr>
              <a:t>E PRINCÍPIOS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6231325" y="3189275"/>
            <a:ext cx="2416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As AC compõem os Projetos Pedagógicos dos Cursos de Graduação e obedecem aos seguintes princípios e diretrizes: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Soebras- Arquivos\JESS\2021\Funorte\Interno\Manual das Atividades Acadêmicas Científicas e  Culturais\romantic-african-woman-with-trendy-hairstyle-sitting-her-workplace-analysing-data-indoor-portrait-black-female-student-working-with-laptop-before-exam.jpg" id="208" name="Google Shape;208;p9"/>
          <p:cNvPicPr preferRelativeResize="0"/>
          <p:nvPr/>
        </p:nvPicPr>
        <p:blipFill rotWithShape="1">
          <a:blip r:embed="rId3">
            <a:alphaModFix/>
          </a:blip>
          <a:srcRect b="874" l="26010" r="23114" t="0"/>
          <a:stretch/>
        </p:blipFill>
        <p:spPr>
          <a:xfrm>
            <a:off x="2484437" y="317500"/>
            <a:ext cx="3509962" cy="455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2021-09-15T14:25:01Z</dcterms:created>
  <dc:creator>Jessica</dc:creator>
</cp:coreProperties>
</file>